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0" r:id="rId4"/>
  </p:sldMasterIdLst>
  <p:notesMasterIdLst>
    <p:notesMasterId r:id="rId11"/>
  </p:notesMasterIdLst>
  <p:handoutMasterIdLst>
    <p:handoutMasterId r:id="rId12"/>
  </p:handoutMasterIdLst>
  <p:sldIdLst>
    <p:sldId id="386" r:id="rId5"/>
    <p:sldId id="379" r:id="rId6"/>
    <p:sldId id="361" r:id="rId7"/>
    <p:sldId id="283" r:id="rId8"/>
    <p:sldId id="384" r:id="rId9"/>
    <p:sldId id="385" r:id="rId10"/>
  </p:sldIdLst>
  <p:sldSz cx="12192000" cy="6858000"/>
  <p:notesSz cx="9388475" cy="7102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BB928E10-A69C-42F6-8B07-A2FEAC067766}">
          <p14:sldIdLst>
            <p14:sldId id="386"/>
          </p14:sldIdLst>
        </p14:section>
        <p14:section name="SLIDE STARTERS" id="{ACC24B29-0CC7-491A-A98A-CF7CBDBE501E}">
          <p14:sldIdLst>
            <p14:sldId id="379"/>
            <p14:sldId id="361"/>
            <p14:sldId id="283"/>
            <p14:sldId id="384"/>
            <p14:sldId id="385"/>
          </p14:sldIdLst>
        </p14:section>
        <p14:section name="THANK YOU" id="{6CD91DAB-8EC3-4802-89E9-0F1C7022FB28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7F7F7F"/>
    <a:srgbClr val="DC5924"/>
    <a:srgbClr val="B7472A"/>
    <a:srgbClr val="000000"/>
    <a:srgbClr val="FFFFFF"/>
    <a:srgbClr val="75D1FF"/>
    <a:srgbClr val="11161C"/>
    <a:srgbClr val="F2F2F2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974" autoAdjust="0"/>
  </p:normalViewPr>
  <p:slideViewPr>
    <p:cSldViewPr snapToGrid="0">
      <p:cViewPr varScale="1">
        <p:scale>
          <a:sx n="72" d="100"/>
          <a:sy n="72" d="100"/>
        </p:scale>
        <p:origin x="1104" y="67"/>
      </p:cViewPr>
      <p:guideLst/>
    </p:cSldViewPr>
  </p:slideViewPr>
  <p:outlineViewPr>
    <p:cViewPr>
      <p:scale>
        <a:sx n="33" d="100"/>
        <a:sy n="33" d="100"/>
      </p:scale>
      <p:origin x="0" y="-11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8" d="100"/>
        <a:sy n="108" d="100"/>
      </p:scale>
      <p:origin x="0" y="-3162"/>
    </p:cViewPr>
  </p:sorterViewPr>
  <p:notesViewPr>
    <p:cSldViewPr snapToGrid="0">
      <p:cViewPr>
        <p:scale>
          <a:sx n="66" d="100"/>
          <a:sy n="66" d="100"/>
        </p:scale>
        <p:origin x="2539" y="28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7030A0"/>
                </a:solidFill>
              </a:rPr>
              <a:t>V</a:t>
            </a:r>
            <a:r>
              <a:rPr lang="ro-RO" dirty="0">
                <a:solidFill>
                  <a:srgbClr val="7030A0"/>
                </a:solidFill>
              </a:rPr>
              <a:t>â</a:t>
            </a:r>
            <a:r>
              <a:rPr lang="en-US" dirty="0" err="1">
                <a:solidFill>
                  <a:srgbClr val="7030A0"/>
                </a:solidFill>
              </a:rPr>
              <a:t>rsta</a:t>
            </a:r>
            <a:r>
              <a:rPr lang="ro-RO" dirty="0">
                <a:solidFill>
                  <a:srgbClr val="7030A0"/>
                </a:solidFill>
              </a:rPr>
              <a:t> participanților</a:t>
            </a:r>
            <a:endParaRPr lang="en-US" dirty="0">
              <a:solidFill>
                <a:srgbClr val="7030A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rgbClr val="7030A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Varsta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224-44D4-B245-707FEBC63455}"/>
              </c:ext>
            </c:extLst>
          </c:dPt>
          <c:dPt>
            <c:idx val="1"/>
            <c:bubble3D val="0"/>
            <c:explosion val="5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224-44D4-B245-707FEBC63455}"/>
              </c:ext>
            </c:extLst>
          </c:dPt>
          <c:dPt>
            <c:idx val="2"/>
            <c:bubble3D val="0"/>
            <c:explosion val="14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224-44D4-B245-707FEBC6345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224-44D4-B245-707FEBC6345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13.5 - 14 ani  </c:v>
                </c:pt>
                <c:pt idx="1">
                  <c:v>15-16 ani</c:v>
                </c:pt>
                <c:pt idx="2">
                  <c:v>17-18 ani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A-4442-8732-770EBFFE06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200" b="1" i="0" u="none" strike="noStrike" kern="120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7030A0"/>
                </a:solidFill>
              </a:rPr>
              <a:t>Genul</a:t>
            </a:r>
            <a:r>
              <a:rPr lang="ro-RO" dirty="0">
                <a:solidFill>
                  <a:srgbClr val="7030A0"/>
                </a:solidFill>
              </a:rPr>
              <a:t> participanților</a:t>
            </a:r>
            <a:endParaRPr lang="en-US" dirty="0">
              <a:solidFill>
                <a:srgbClr val="7030A0"/>
              </a:solidFill>
            </a:endParaRPr>
          </a:p>
        </c:rich>
      </c:tx>
      <c:layout>
        <c:manualLayout>
          <c:xMode val="edge"/>
          <c:yMode val="edge"/>
          <c:x val="0.21418162564025775"/>
          <c:y val="2.5781248414047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200" b="1" i="0" u="none" strike="noStrike" kern="1200" baseline="0">
              <a:solidFill>
                <a:srgbClr val="7030A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0603522487532993E-2"/>
          <c:y val="0.19869942183197453"/>
          <c:w val="0.93730845027790488"/>
          <c:h val="0.7467693331563715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Genul</c:v>
                </c:pt>
              </c:strCache>
            </c:strRef>
          </c:tx>
          <c:explosion val="9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E74-49A9-B60A-C2B6B8692FF7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0A9-4422-AB13-A2BEC185672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70A9-4422-AB13-A2BEC185672B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70A9-4422-AB13-A2BEC185672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feminin</c:v>
                </c:pt>
                <c:pt idx="1">
                  <c:v>masculin</c:v>
                </c:pt>
                <c:pt idx="2">
                  <c:v>altele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74-49A9-B60A-C2B6B8692FF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789751689100452"/>
          <c:y val="0.26576140975292389"/>
          <c:w val="0.68182352240073973"/>
          <c:h val="0.6015233352909912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BA-4589-93E1-ABB59ECECB5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BA-4589-93E1-ABB59ECECB5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7BA-4589-93E1-ABB59ECECB5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7BA-4589-93E1-ABB59ECECB5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foarte bine</c:v>
                </c:pt>
                <c:pt idx="1">
                  <c:v>bine</c:v>
                </c:pt>
                <c:pt idx="2">
                  <c:v>așa și așa</c:v>
                </c:pt>
                <c:pt idx="3">
                  <c:v>nu prea bine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A0-47A7-8A2F-4CB6BF2FA5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67BA-4589-93E1-ABB59ECECB5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67BA-4589-93E1-ABB59ECECB5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67BA-4589-93E1-ABB59ECECB5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67BA-4589-93E1-ABB59ECECB5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foarte bine</c:v>
                </c:pt>
                <c:pt idx="1">
                  <c:v>bine</c:v>
                </c:pt>
                <c:pt idx="2">
                  <c:v>așa și așa</c:v>
                </c:pt>
                <c:pt idx="3">
                  <c:v>nu prea bine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A7A0-47A7-8A2F-4CB6BF2FA57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743373252450655"/>
          <c:y val="0.27617482074208949"/>
          <c:w val="0.73967967320920491"/>
          <c:h val="0.7238251792579104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22"/>
          <c:dPt>
            <c:idx val="0"/>
            <c:bubble3D val="0"/>
            <c:explosion val="9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D25E-498E-A8F3-459F882013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565-470D-B9C3-03F0B6AA97B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565-470D-B9C3-03F0B6AA97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565-470D-B9C3-03F0B6AA97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multumit</c:v>
                </c:pt>
                <c:pt idx="1">
                  <c:v>neutru</c:v>
                </c:pt>
                <c:pt idx="2">
                  <c:v>nemultumit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5E-498E-A8F3-459F88201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explosion val="14"/>
            <c:spPr>
              <a:blipFill>
                <a:blip xmlns:r="http://schemas.openxmlformats.org/officeDocument/2006/relationships" r:embed="rId3"/>
                <a:tile tx="0" ty="0" sx="100000" sy="100000" flip="none" algn="tl"/>
              </a:blip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A1E-40AD-8F09-339D0A72A3F2}"/>
              </c:ext>
            </c:extLst>
          </c:dPt>
          <c:dPt>
            <c:idx val="1"/>
            <c:bubble3D val="0"/>
            <c:spPr>
              <a:pattFill prst="pct75">
                <a:fgClr>
                  <a:srgbClr val="DC5924"/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A1E-40AD-8F09-339D0A72A3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A1E-40AD-8F09-339D0A72A3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2B-4FC0-90CC-05B633DC017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multumit</c:v>
                </c:pt>
                <c:pt idx="1">
                  <c:v>neutru</c:v>
                </c:pt>
                <c:pt idx="2">
                  <c:v>nemulțumit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1E-40AD-8F09-339D0A72A3F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32752539335376"/>
          <c:y val="3.2486402673672199E-2"/>
          <c:w val="0.87081891010013535"/>
          <c:h val="0.796306668916150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întotdeauna</c:v>
                </c:pt>
                <c:pt idx="1">
                  <c:v>de cele mai multe ori</c:v>
                </c:pt>
                <c:pt idx="2">
                  <c:v>rareori</c:v>
                </c:pt>
                <c:pt idx="3">
                  <c:v>niciodată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45-4B20-B295-8B0D31B878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întotdeauna</c:v>
                </c:pt>
                <c:pt idx="1">
                  <c:v>de cele mai multe ori</c:v>
                </c:pt>
                <c:pt idx="2">
                  <c:v>rareori</c:v>
                </c:pt>
                <c:pt idx="3">
                  <c:v>niciodată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3145-4B20-B295-8B0D31B878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întotdeauna</c:v>
                </c:pt>
                <c:pt idx="1">
                  <c:v>de cele mai multe ori</c:v>
                </c:pt>
                <c:pt idx="2">
                  <c:v>rareori</c:v>
                </c:pt>
                <c:pt idx="3">
                  <c:v>niciodată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3145-4B20-B295-8B0D31B8781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190560"/>
        <c:axId val="1966609743"/>
      </c:barChart>
      <c:catAx>
        <c:axId val="1519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6609743"/>
        <c:crosses val="autoZero"/>
        <c:auto val="1"/>
        <c:lblAlgn val="ctr"/>
        <c:lblOffset val="100"/>
        <c:noMultiLvlLbl val="0"/>
      </c:catAx>
      <c:valAx>
        <c:axId val="1966609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0560"/>
        <c:crosses val="autoZero"/>
        <c:crossBetween val="between"/>
      </c:valAx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3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0F7-45E2-8390-589CA41010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0F7-45E2-8390-589CA41010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0F7-45E2-8390-589CA41010B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0F7-45E2-8390-589CA41010B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0F7-45E2-8390-589CA41010B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educator/referent</c:v>
                </c:pt>
                <c:pt idx="1">
                  <c:v>psiholog</c:v>
                </c:pt>
                <c:pt idx="2">
                  <c:v>asistent social</c:v>
                </c:pt>
                <c:pt idx="3">
                  <c:v>alți copii din apartament</c:v>
                </c:pt>
                <c:pt idx="4">
                  <c:v>nimeni/prefer sa păstrez pentru mine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76-4BDB-A280-49D411E747B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318105610248027E-3"/>
          <c:y val="0.11594541952386697"/>
          <c:w val="0.92276379348204252"/>
          <c:h val="0.6763418756628221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3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FC6-4F80-AC6A-A75E1577CB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F67-474F-924F-E8B5B5EC147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2FC6-4F80-AC6A-A75E1577CB6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foarte pregătit/ă</c:v>
                </c:pt>
                <c:pt idx="1">
                  <c:v>parțial pregătit/ă</c:v>
                </c:pt>
                <c:pt idx="2">
                  <c:v>am mai multe temeri/nu ma simtt pregătit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3"/>
                <c:pt idx="0">
                  <c:v>1</c:v>
                </c:pt>
                <c:pt idx="1">
                  <c:v>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7-474F-924F-E8B5B5EC147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646674368734006"/>
          <c:y val="4.3778792522590732E-2"/>
          <c:w val="0.30834963613111793"/>
          <c:h val="0.6843318112161138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9C4-4432-B76C-0F19E23B3D0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9C4-4432-B76C-0F19E23B3D0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9C4-4432-B76C-0F19E23B3D0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9C4-4432-B76C-0F19E23B3D0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9C4-4432-B76C-0F19E23B3D0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9C4-4432-B76C-0F19E23B3D0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identificarea unui loc de muncă</c:v>
                </c:pt>
                <c:pt idx="1">
                  <c:v>administrarea banilor</c:v>
                </c:pt>
                <c:pt idx="2">
                  <c:v>închirierea unei locuințe</c:v>
                </c:pt>
                <c:pt idx="3">
                  <c:v>dezvoltarea abilitaților de gospodărire</c:v>
                </c:pt>
                <c:pt idx="4">
                  <c:v>drepturile mele/relașia cu autoritățile</c:v>
                </c:pt>
                <c:pt idx="5">
                  <c:v>gestionarea emoțiilor și stresului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EA-4F17-91EF-DD8DE098676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C5C-4153-BAFD-832EFACB8ADD}"/>
              </c:ext>
            </c:extLst>
          </c:dPt>
          <c:dPt>
            <c:idx val="1"/>
            <c:bubble3D val="0"/>
            <c:spPr>
              <a:blipFill>
                <a:blip xmlns:r="http://schemas.openxmlformats.org/officeDocument/2006/relationships" r:embed="rId3"/>
                <a:tile tx="0" ty="0" sx="100000" sy="100000" flip="none" algn="tl"/>
              </a:blip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19E-45AF-8894-94054506A8E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C5C-4153-BAFD-832EFACB8AD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C5C-4153-BAFD-832EFACB8ADD}"/>
              </c:ext>
            </c:extLst>
          </c:dPt>
          <c:dPt>
            <c:idx val="4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19E-45AF-8894-94054506A8E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C5C-4153-BAFD-832EFACB8AD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paturile</c:v>
                </c:pt>
                <c:pt idx="1">
                  <c:v>acces nelimitat pe telefon</c:v>
                </c:pt>
                <c:pt idx="2">
                  <c:v>sa fiu fericită</c:v>
                </c:pt>
                <c:pt idx="3">
                  <c:v>sa se respecte ora de venit în apartament</c:v>
                </c:pt>
                <c:pt idx="4">
                  <c:v>un televizor mai bun</c:v>
                </c:pt>
                <c:pt idx="5">
                  <c:v>să ne putem cumpăra haine, să nu mai fim imbracați la fel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9E-45AF-8894-94054506A8E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906870104271985"/>
          <c:y val="0.18737849779474897"/>
          <c:w val="0.34314919778996494"/>
          <c:h val="0.7532561076140371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0.2786</cdr:x>
      <cdr:y>0.1801</cdr:y>
    </cdr:from>
    <cdr:to>
      <cdr:x>0.76921</cdr:x>
      <cdr:y>0.38228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CB46F9A-40F2-13E1-17B9-CE7E6324C927}"/>
            </a:ext>
          </a:extLst>
        </cdr:cNvPr>
        <cdr:cNvSpPr txBox="1"/>
      </cdr:nvSpPr>
      <cdr:spPr>
        <a:xfrm xmlns:a="http://schemas.openxmlformats.org/drawingml/2006/main">
          <a:off x="986423" y="814582"/>
          <a:ext cx="173708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0.11456</cdr:x>
      <cdr:y>0.18807</cdr:y>
    </cdr:from>
    <cdr:to>
      <cdr:x>0.64609</cdr:x>
      <cdr:y>0.39024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253693B-80DE-F4A1-8347-847593273956}"/>
            </a:ext>
          </a:extLst>
        </cdr:cNvPr>
        <cdr:cNvSpPr txBox="1"/>
      </cdr:nvSpPr>
      <cdr:spPr>
        <a:xfrm xmlns:a="http://schemas.openxmlformats.org/drawingml/2006/main">
          <a:off x="405611" y="850605"/>
          <a:ext cx="1881963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0.39083</cdr:x>
      <cdr:y>0.21863</cdr:y>
    </cdr:from>
    <cdr:to>
      <cdr:x>0.64909</cdr:x>
      <cdr:y>0.4208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0F28523C-469C-F6E4-84A8-BA14B9B5C3B4}"/>
            </a:ext>
          </a:extLst>
        </cdr:cNvPr>
        <cdr:cNvSpPr txBox="1"/>
      </cdr:nvSpPr>
      <cdr:spPr>
        <a:xfrm xmlns:a="http://schemas.openxmlformats.org/drawingml/2006/main">
          <a:off x="1383806" y="9888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0.02222</cdr:x>
      <cdr:y>0</cdr:y>
    </cdr:from>
    <cdr:to>
      <cdr:x>0.97778</cdr:x>
      <cdr:y>0.1674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4986C1A7-BCBC-44CD-89E9-B0F2A2232E3E}"/>
            </a:ext>
          </a:extLst>
        </cdr:cNvPr>
        <cdr:cNvSpPr/>
      </cdr:nvSpPr>
      <cdr:spPr>
        <a:xfrm xmlns:a="http://schemas.openxmlformats.org/drawingml/2006/main">
          <a:off x="78680" y="0"/>
          <a:ext cx="3383280" cy="65390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o-RO" sz="1600" kern="1200" dirty="0">
              <a:ln w="0"/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Cum te simți, în general, în apartamentul în care locuiești?</a:t>
          </a:r>
          <a:endParaRPr lang="en-US" sz="1600" b="0" kern="1200" cap="none" spc="0" dirty="0">
            <a:ln w="0"/>
            <a:solidFill>
              <a:srgbClr val="7030A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963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CCA049B-3A46-4BDA-A8F5-2925B00FE570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DBAA5490-FD59-4087-AC7E-016E8A4124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092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3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44C46CEC-428A-4DD0-A7C7-21AF8DE33E93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CBCEA92-F142-4D57-B507-37BDAF4471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02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67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947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216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alanalytics.com/neal-creative/templates/" TargetMode="External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templates/" TargetMode="External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nealanalytics.com/neal-creative/templates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86920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238136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FA43F5B-065E-43CE-B3FD-98C48A6F94D7}" type="datetime1">
              <a:rPr lang="en-US" smtClean="0"/>
              <a:t>9/16/2026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04847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41171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E2A7A0-B9EE-41A8-8016-28E5803F20B2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05989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6F41-6645-4089-A6BB-7B692A44A4CC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17116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77330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27741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96555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64640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9194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297687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1594808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7FA43F5B-065E-43CE-B3FD-98C48A6F94D7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2312034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42084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84243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18553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035355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06604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920763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266997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22016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70532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6192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73786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1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8154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Quote dark option FLUSH LE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 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 b="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7653671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,  5 Pillars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8127"/>
            <a:ext cx="3714704" cy="2524794"/>
          </a:xfrm>
        </p:spPr>
        <p:txBody>
          <a:bodyPr lIns="91440" rIns="91440"/>
          <a:lstStyle>
            <a:lvl1pPr algn="ctr">
              <a:spcAft>
                <a:spcPts val="3000"/>
              </a:spcAft>
              <a:defRPr sz="24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168631" y="2598127"/>
            <a:ext cx="3840480" cy="2524794"/>
          </a:xfrm>
        </p:spPr>
        <p:txBody>
          <a:bodyPr lIns="91440" rIns="9144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8158238" y="2598127"/>
            <a:ext cx="3773077" cy="2524794"/>
          </a:xfrm>
        </p:spPr>
        <p:txBody>
          <a:bodyPr lIns="91440" rIns="9144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reeform: Shape 10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322" y="339408"/>
            <a:ext cx="2375877" cy="535531"/>
          </a:xfrm>
        </p:spPr>
        <p:txBody>
          <a:bodyPr/>
          <a:lstStyle>
            <a:lvl1pPr algn="ctr">
              <a:defRPr lang="en-US" sz="3200" b="0" i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879003" y="419100"/>
            <a:ext cx="9084398" cy="137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154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,  5 Pillars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/>
          <a:lstStyle>
            <a:lvl1pPr algn="ctr">
              <a:defRPr lang="en-US" sz="5400" b="1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50299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0_TITLE OR TRANSI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9939" y="2240230"/>
            <a:ext cx="9107555" cy="2308324"/>
          </a:xfrm>
          <a:prstGeom prst="rect">
            <a:avLst/>
          </a:prstGeom>
          <a:noFill/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301043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numb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/>
          <p:cNvSpPr/>
          <p:nvPr userDrawn="1"/>
        </p:nvSpPr>
        <p:spPr>
          <a:xfrm>
            <a:off x="3803737" y="-65233"/>
            <a:ext cx="4584526" cy="2297766"/>
          </a:xfrm>
          <a:custGeom>
            <a:avLst/>
            <a:gdLst>
              <a:gd name="connsiteX0" fmla="*/ 278 w 4584526"/>
              <a:gd name="connsiteY0" fmla="*/ 0 h 2297766"/>
              <a:gd name="connsiteX1" fmla="*/ 4584248 w 4584526"/>
              <a:gd name="connsiteY1" fmla="*/ 0 h 2297766"/>
              <a:gd name="connsiteX2" fmla="*/ 4584526 w 4584526"/>
              <a:gd name="connsiteY2" fmla="*/ 5503 h 2297766"/>
              <a:gd name="connsiteX3" fmla="*/ 2292263 w 4584526"/>
              <a:gd name="connsiteY3" fmla="*/ 2297766 h 2297766"/>
              <a:gd name="connsiteX4" fmla="*/ 0 w 4584526"/>
              <a:gd name="connsiteY4" fmla="*/ 5503 h 2297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4526" h="2297766">
                <a:moveTo>
                  <a:pt x="278" y="0"/>
                </a:moveTo>
                <a:lnTo>
                  <a:pt x="4584248" y="0"/>
                </a:lnTo>
                <a:lnTo>
                  <a:pt x="4584526" y="5503"/>
                </a:lnTo>
                <a:cubicBezTo>
                  <a:pt x="4584526" y="1271485"/>
                  <a:pt x="3558245" y="2297766"/>
                  <a:pt x="2292263" y="2297766"/>
                </a:cubicBezTo>
                <a:cubicBezTo>
                  <a:pt x="1026281" y="2297766"/>
                  <a:pt x="0" y="1271485"/>
                  <a:pt x="0" y="5503"/>
                </a:cubicBezTo>
                <a:close/>
              </a:path>
            </a:pathLst>
          </a:cu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Footer Placeholder 4"/>
          <p:cNvSpPr txBox="1">
            <a:spLocks/>
          </p:cNvSpPr>
          <p:nvPr userDrawn="1"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02995" y="3383280"/>
            <a:ext cx="11660405" cy="625641"/>
          </a:xfrm>
          <a:prstGeom prst="rect">
            <a:avLst/>
          </a:prstGeom>
        </p:spPr>
        <p:txBody>
          <a:bodyPr vert="horz" lIns="457200" tIns="45720" rIns="45720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i="0" kern="1200" spc="40" baseline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923323" y="186061"/>
            <a:ext cx="4376615" cy="627351"/>
          </a:xfrm>
        </p:spPr>
        <p:txBody>
          <a:bodyPr/>
          <a:lstStyle>
            <a:lvl1pPr algn="ctr">
              <a:defRPr sz="2000">
                <a:solidFill>
                  <a:schemeClr val="bg1"/>
                </a:solidFill>
              </a:defRPr>
            </a:lvl1pPr>
            <a:lvl2pPr algn="ctr">
              <a:defRPr sz="1400"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Section Title Here</a:t>
            </a:r>
          </a:p>
          <a:p>
            <a:pPr lvl="1"/>
            <a:r>
              <a:rPr lang="en-US" dirty="0"/>
              <a:t>1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1" y="4206240"/>
            <a:ext cx="11658600" cy="424732"/>
          </a:xfrm>
        </p:spPr>
        <p:txBody>
          <a:bodyPr lIns="457200" rIns="45720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2400" b="0" i="0" u="none" strike="noStrike" kern="1200" cap="none" spc="0" normalizeH="0" baseline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Add a short summary sentence here about title/statement above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737094" y="1007413"/>
            <a:ext cx="792205" cy="1200329"/>
          </a:xfrm>
        </p:spPr>
        <p:txBody>
          <a:bodyPr wrap="none" anchor="ctr"/>
          <a:lstStyle>
            <a:lvl1pPr algn="ctr">
              <a:defRPr kumimoji="0" lang="en-US" sz="8000" b="1" i="0" u="none" strike="noStrike" kern="1200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6418748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NUT BASE 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2861702" y="157952"/>
            <a:ext cx="6483179" cy="64831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777" y="2935629"/>
            <a:ext cx="5208335" cy="92782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5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dots"/>
          <p:cNvSpPr>
            <a:spLocks noChangeAspect="1"/>
          </p:cNvSpPr>
          <p:nvPr userDrawn="1"/>
        </p:nvSpPr>
        <p:spPr>
          <a:xfrm>
            <a:off x="3448777" y="745024"/>
            <a:ext cx="5309024" cy="5309025"/>
          </a:xfrm>
          <a:prstGeom prst="ellipse">
            <a:avLst/>
          </a:prstGeom>
          <a:noFill/>
          <a:ln w="184150" cap="rnd" cmpd="sng" algn="ctr">
            <a:solidFill>
              <a:schemeClr val="accent4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376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e dark option FLUSH LEF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 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32662804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dark option CENTERED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algn="ctr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30316313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light option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335071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tx2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spcBef>
                <a:spcPts val="0"/>
              </a:spcBef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228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rk Callout with small Non-bullet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597273"/>
            <a:ext cx="4868985" cy="1643527"/>
          </a:xfrm>
        </p:spPr>
        <p:txBody>
          <a:bodyPr wrap="square" lIns="91440" rIns="9144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357295"/>
          </a:xfrm>
          <a:prstGeom prst="rect">
            <a:avLst/>
          </a:prstGeom>
        </p:spPr>
        <p:txBody>
          <a:bodyPr lIns="146304" tIns="420624" rIns="146304" anchor="t" anchorCtr="0"/>
          <a:lstStyle>
            <a:lvl1pPr algn="ctr"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0" y="2599498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0" y="4779896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2006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472751"/>
            <a:ext cx="4566001" cy="1643527"/>
          </a:xfrm>
        </p:spPr>
        <p:txBody>
          <a:bodyPr wrap="square" lIns="91440" rIns="9144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0600" y="6484937"/>
            <a:ext cx="42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926336"/>
          </a:xfrm>
          <a:prstGeom prst="rect">
            <a:avLst/>
          </a:prstGeom>
        </p:spPr>
        <p:txBody>
          <a:bodyPr lIns="146304" tIns="420624" rIns="146304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0" y="2697329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0" y="4975558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67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3178 0.00047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>
        <p:tmplLst>
          <p:tmpl lvl="1">
            <p:tnLst>
              <p:par>
                <p:cTn presetID="63" presetClass="path" presetSubtype="0" accel="50000" decel="50000" fill="hold" nodeType="withEffect">
                  <p:stCondLst>
                    <p:cond delay="0"/>
                  </p:stCondLst>
                  <p:childTnLst>
                    <p:animMotion origin="layout" path="M -4.375E-6 -4.07407E-6 L 0.03178 0.00047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589" y="23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431800"/>
            <a:ext cx="5371038" cy="1830245"/>
          </a:xfrm>
        </p:spPr>
        <p:txBody>
          <a:bodyPr wrap="square" lIns="146304" rIns="146304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93687" y="3436331"/>
            <a:ext cx="2286000" cy="1802032"/>
          </a:xfrm>
        </p:spPr>
        <p:txBody>
          <a:bodyPr lIns="182880" tIns="146304" rIns="182880"/>
          <a:lstStyle>
            <a:lvl1pPr marL="0" indent="0" algn="l">
              <a:buNone/>
              <a:defRPr sz="1600" b="1">
                <a:latin typeface="+mn-lt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>
                <a:latin typeface="+mn-lt"/>
              </a:defRPr>
            </a:lvl3pPr>
            <a:lvl4pPr marL="0" indent="0" algn="l">
              <a:buNone/>
              <a:defRPr sz="1100">
                <a:latin typeface="+mn-lt"/>
              </a:defRPr>
            </a:lvl4pPr>
            <a:lvl5pPr marL="0" indent="0" algn="l">
              <a:buNone/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926336"/>
          </a:xfrm>
          <a:prstGeom prst="rect">
            <a:avLst/>
          </a:prstGeom>
        </p:spPr>
        <p:txBody>
          <a:bodyPr lIns="146304" tIns="420624" rIns="146304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66101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02834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39567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9763006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80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 dirty="0"/>
              <a:t>Click icon to add pictures or go online at…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8050"/>
            <a:ext cx="6129304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935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37561" y="6484937"/>
            <a:ext cx="387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096000" cy="2594043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48957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10343911" y="6498718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9579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129304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12930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334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4443" y="3425619"/>
            <a:ext cx="6097555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094443" y="1554163"/>
            <a:ext cx="6097556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201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0" y="0"/>
            <a:ext cx="6094444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80534" y="3429000"/>
            <a:ext cx="6011466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180534" y="1554163"/>
            <a:ext cx="5791200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1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0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38266" y="3457545"/>
            <a:ext cx="6053733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138267" y="1554164"/>
            <a:ext cx="587573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dirty="0"/>
              <a:t>50/50 photo layout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8845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6000" y="2356398"/>
            <a:ext cx="6096000" cy="2145203"/>
          </a:xfrm>
        </p:spPr>
        <p:txBody>
          <a:bodyPr anchor="ctr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spcBef>
                <a:spcPts val="0"/>
              </a:spcBef>
              <a:spcAft>
                <a:spcPts val="600"/>
              </a:spcAft>
              <a:defRPr sz="2800"/>
            </a:lvl2pPr>
            <a:lvl3pPr algn="ctr">
              <a:spcBef>
                <a:spcPts val="0"/>
              </a:spcBef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spcBef>
                <a:spcPts val="0"/>
              </a:spcBef>
              <a:spcAft>
                <a:spcPts val="600"/>
              </a:spcAft>
              <a:defRPr sz="2000" b="1"/>
            </a:lvl4pPr>
            <a:lvl5pPr algn="ctr"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0548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0413" cy="6858000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algn="r">
              <a:defRPr baseline="0"/>
            </a:lvl1pPr>
          </a:lstStyle>
          <a:p>
            <a:r>
              <a:rPr lang="en-US" dirty="0"/>
              <a:t>Full Bleed Picture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04800" y="3429000"/>
            <a:ext cx="5960269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1554164"/>
            <a:ext cx="587573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dirty="0"/>
              <a:t>Headline</a:t>
            </a:r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1402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53316" y="3503950"/>
            <a:ext cx="5671764" cy="1705723"/>
          </a:xfrm>
        </p:spPr>
        <p:txBody>
          <a:bodyPr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/>
            <a:srcRect/>
            <a:stretch>
              <a:fillRect t="-65721" r="-4798" b="-46455"/>
            </a:stretch>
          </a:blipFill>
        </p:spPr>
        <p:txBody>
          <a:bodyPr anchor="ctr" anchorCtr="0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1981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066954" cy="6858000"/>
          </a:xfrm>
        </p:spPr>
        <p:txBody>
          <a:bodyPr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3958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6482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R TRANSI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9939" y="2240230"/>
            <a:ext cx="9107555" cy="2308324"/>
          </a:xfrm>
          <a:prstGeom prst="rect">
            <a:avLst/>
          </a:prstGeom>
          <a:noFill/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E516C148-33F4-423B-AB9D-096AA82E12F1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noProof="0" dirty="0">
                <a:solidFill>
                  <a:schemeClr val="bg2">
                    <a:lumMod val="50000"/>
                  </a:schemeClr>
                </a:solidFill>
              </a:rPr>
              <a:t>Neal Creative </a:t>
            </a:r>
            <a:r>
              <a:rPr lang="en-US" sz="900" kern="1200" noProof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noProof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en-US" sz="1000" b="1" noProof="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620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53316" y="3503950"/>
            <a:ext cx="5671764" cy="1705723"/>
          </a:xfrm>
        </p:spPr>
        <p:txBody>
          <a:bodyPr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/>
            <a:srcRect/>
            <a:stretch>
              <a:fillRect t="-65721" r="-4798" b="-46455"/>
            </a:stretch>
          </a:blipFill>
        </p:spPr>
        <p:txBody>
          <a:bodyPr anchor="ctr" anchorCtr="0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Box 11">
            <a:hlinkClick r:id="rId3"/>
            <a:extLst>
              <a:ext uri="{FF2B5EF4-FFF2-40B4-BE49-F238E27FC236}">
                <a16:creationId xmlns:a16="http://schemas.microsoft.com/office/drawing/2014/main" id="{B2DA80A1-9E22-4BFF-8562-466123B36943}"/>
              </a:ext>
            </a:extLst>
          </p:cNvPr>
          <p:cNvSpPr txBox="1"/>
          <p:nvPr userDrawn="1"/>
        </p:nvSpPr>
        <p:spPr>
          <a:xfrm>
            <a:off x="9089198" y="6298102"/>
            <a:ext cx="2466220" cy="367873"/>
          </a:xfrm>
          <a:prstGeom prst="roundRect">
            <a:avLst>
              <a:gd name="adj" fmla="val 50000"/>
            </a:avLst>
          </a:prstGeom>
          <a:solidFill>
            <a:srgbClr val="004568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Neal Creative  | click &amp;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Learn more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419099"/>
            <a:ext cx="8917577" cy="6259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hlinkClick r:id="rId4"/>
            <a:extLst>
              <a:ext uri="{FF2B5EF4-FFF2-40B4-BE49-F238E27FC236}">
                <a16:creationId xmlns:a16="http://schemas.microsoft.com/office/drawing/2014/main" id="{1AF511EA-044E-4300-B921-D56138FE402E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Neal Creative </a:t>
            </a:r>
            <a:r>
              <a:rPr lang="en-US" sz="9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sz="1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340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35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  <p:sldLayoutId id="2147483888" r:id="rId18"/>
    <p:sldLayoutId id="2147483889" r:id="rId19"/>
    <p:sldLayoutId id="2147483890" r:id="rId20"/>
    <p:sldLayoutId id="2147483891" r:id="rId21"/>
    <p:sldLayoutId id="2147483892" r:id="rId22"/>
    <p:sldLayoutId id="2147483893" r:id="rId23"/>
    <p:sldLayoutId id="2147483894" r:id="rId24"/>
    <p:sldLayoutId id="2147483895" r:id="rId25"/>
    <p:sldLayoutId id="2147483896" r:id="rId26"/>
    <p:sldLayoutId id="2147483897" r:id="rId27"/>
    <p:sldLayoutId id="2147483898" r:id="rId28"/>
    <p:sldLayoutId id="2147483899" r:id="rId29"/>
    <p:sldLayoutId id="2147483900" r:id="rId30"/>
    <p:sldLayoutId id="2147483744" r:id="rId31"/>
    <p:sldLayoutId id="2147483712" r:id="rId32"/>
    <p:sldLayoutId id="2147483672" r:id="rId33"/>
    <p:sldLayoutId id="2147483749" r:id="rId34"/>
    <p:sldLayoutId id="2147483750" r:id="rId35"/>
    <p:sldLayoutId id="2147483674" r:id="rId36"/>
    <p:sldLayoutId id="2147483720" r:id="rId37"/>
    <p:sldLayoutId id="2147483721" r:id="rId38"/>
    <p:sldLayoutId id="2147483732" r:id="rId39"/>
    <p:sldLayoutId id="2147483735" r:id="rId40"/>
    <p:sldLayoutId id="2147483700" r:id="rId41"/>
    <p:sldLayoutId id="2147483734" r:id="rId42"/>
    <p:sldLayoutId id="2147483701" r:id="rId43"/>
    <p:sldLayoutId id="2147483736" r:id="rId44"/>
    <p:sldLayoutId id="2147483733" r:id="rId45"/>
    <p:sldLayoutId id="2147483741" r:id="rId46"/>
    <p:sldLayoutId id="2147483727" r:id="rId47"/>
    <p:sldLayoutId id="2147483719" r:id="rId48"/>
    <p:sldLayoutId id="2147483748" r:id="rId49"/>
    <p:sldLayoutId id="2147483753" r:id="rId50"/>
    <p:sldLayoutId id="2147483745" r:id="rId51"/>
    <p:sldLayoutId id="2147483737" r:id="rId52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2.png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5.png"/><Relationship Id="rId4" Type="http://schemas.openxmlformats.org/officeDocument/2006/relationships/chart" Target="../charts/char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252EE5-E270-EE02-7067-81665A77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t>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56A1BB-94EC-7556-981F-037363BA0AD7}"/>
              </a:ext>
            </a:extLst>
          </p:cNvPr>
          <p:cNvSpPr txBox="1"/>
          <p:nvPr/>
        </p:nvSpPr>
        <p:spPr>
          <a:xfrm>
            <a:off x="1382232" y="1339703"/>
            <a:ext cx="3485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CHESTIONAR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9AE21-24B5-E27E-9B7B-41BB53D282E0}"/>
              </a:ext>
            </a:extLst>
          </p:cNvPr>
          <p:cNvSpPr txBox="1"/>
          <p:nvPr/>
        </p:nvSpPr>
        <p:spPr>
          <a:xfrm>
            <a:off x="194676" y="2456121"/>
            <a:ext cx="62699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Consultarea</a:t>
            </a:r>
            <a:r>
              <a:rPr lang="en-US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copiilor</a:t>
            </a:r>
            <a:r>
              <a:rPr lang="en-US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ro-RO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serviciile</a:t>
            </a:r>
            <a:r>
              <a:rPr lang="en-US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reziden</a:t>
            </a:r>
            <a:r>
              <a:rPr lang="ro-RO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sz="2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iale</a:t>
            </a:r>
            <a:r>
              <a:rPr lang="en-US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</a:t>
            </a:r>
            <a:r>
              <a:rPr lang="ro-RO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sz="2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iile</a:t>
            </a:r>
            <a:r>
              <a:rPr lang="en-US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via</a:t>
            </a:r>
            <a:r>
              <a:rPr lang="ro-RO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ță</a:t>
            </a:r>
            <a:r>
              <a:rPr lang="en-US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sz="2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pregatirea</a:t>
            </a:r>
            <a:r>
              <a:rPr lang="en-US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viitor</a:t>
            </a:r>
            <a:endParaRPr lang="en-US" sz="28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63988-06F5-8115-8857-FF3348910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234" y="0"/>
            <a:ext cx="5413717" cy="65903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D982A9-8B3B-698A-338C-F945A8AC2693}"/>
              </a:ext>
            </a:extLst>
          </p:cNvPr>
          <p:cNvSpPr txBox="1"/>
          <p:nvPr/>
        </p:nvSpPr>
        <p:spPr>
          <a:xfrm>
            <a:off x="800480" y="5316278"/>
            <a:ext cx="5440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200" b="1" dirty="0">
              <a:solidFill>
                <a:srgbClr val="0070C0"/>
              </a:solidFill>
            </a:endParaRPr>
          </a:p>
          <a:p>
            <a:pPr algn="just"/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Responsabil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participare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Nicoleta Cojocaru – Titular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desemnat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coordonarea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realizarea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procesului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participare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copiilor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procesele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decizionale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(conform Ord. 1541/2025)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72A978-AF2B-3ED1-9A2C-60C27CDAC4C7}"/>
              </a:ext>
            </a:extLst>
          </p:cNvPr>
          <p:cNvSpPr txBox="1"/>
          <p:nvPr/>
        </p:nvSpPr>
        <p:spPr>
          <a:xfrm>
            <a:off x="435933" y="212651"/>
            <a:ext cx="60387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Direcția</a:t>
            </a:r>
            <a:r>
              <a:rPr lang="en-US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Generală</a:t>
            </a: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Asistență</a:t>
            </a: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Socială</a:t>
            </a: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Protecția</a:t>
            </a: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Copilului</a:t>
            </a:r>
            <a:r>
              <a:rPr lang="en-US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Sector 2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38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60200" y="6465888"/>
            <a:ext cx="431800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2688" y="243410"/>
            <a:ext cx="670312" cy="580653"/>
          </a:xfrm>
          <a:custGeom>
            <a:avLst/>
            <a:gdLst>
              <a:gd name="connsiteX0" fmla="*/ 603423 w 670312"/>
              <a:gd name="connsiteY0" fmla="*/ 0 h 580653"/>
              <a:gd name="connsiteX1" fmla="*/ 670312 w 670312"/>
              <a:gd name="connsiteY1" fmla="*/ 126662 h 580653"/>
              <a:gd name="connsiteX2" fmla="*/ 557170 w 670312"/>
              <a:gd name="connsiteY2" fmla="*/ 203157 h 580653"/>
              <a:gd name="connsiteX3" fmla="*/ 522302 w 670312"/>
              <a:gd name="connsiteY3" fmla="*/ 293172 h 580653"/>
              <a:gd name="connsiteX4" fmla="*/ 670312 w 670312"/>
              <a:gd name="connsiteY4" fmla="*/ 293172 h 580653"/>
              <a:gd name="connsiteX5" fmla="*/ 670312 w 670312"/>
              <a:gd name="connsiteY5" fmla="*/ 580653 h 580653"/>
              <a:gd name="connsiteX6" fmla="*/ 360772 w 670312"/>
              <a:gd name="connsiteY6" fmla="*/ 580653 h 580653"/>
              <a:gd name="connsiteX7" fmla="*/ 360772 w 670312"/>
              <a:gd name="connsiteY7" fmla="*/ 342272 h 580653"/>
              <a:gd name="connsiteX8" fmla="*/ 415564 w 670312"/>
              <a:gd name="connsiteY8" fmla="*/ 134489 h 580653"/>
              <a:gd name="connsiteX9" fmla="*/ 603423 w 670312"/>
              <a:gd name="connsiteY9" fmla="*/ 0 h 580653"/>
              <a:gd name="connsiteX10" fmla="*/ 242650 w 670312"/>
              <a:gd name="connsiteY10" fmla="*/ 0 h 580653"/>
              <a:gd name="connsiteX11" fmla="*/ 309539 w 670312"/>
              <a:gd name="connsiteY11" fmla="*/ 126662 h 580653"/>
              <a:gd name="connsiteX12" fmla="*/ 196397 w 670312"/>
              <a:gd name="connsiteY12" fmla="*/ 203157 h 580653"/>
              <a:gd name="connsiteX13" fmla="*/ 161530 w 670312"/>
              <a:gd name="connsiteY13" fmla="*/ 293172 h 580653"/>
              <a:gd name="connsiteX14" fmla="*/ 309539 w 670312"/>
              <a:gd name="connsiteY14" fmla="*/ 293172 h 580653"/>
              <a:gd name="connsiteX15" fmla="*/ 309539 w 670312"/>
              <a:gd name="connsiteY15" fmla="*/ 580653 h 580653"/>
              <a:gd name="connsiteX16" fmla="*/ 0 w 670312"/>
              <a:gd name="connsiteY16" fmla="*/ 580653 h 580653"/>
              <a:gd name="connsiteX17" fmla="*/ 0 w 670312"/>
              <a:gd name="connsiteY17" fmla="*/ 342272 h 580653"/>
              <a:gd name="connsiteX18" fmla="*/ 54792 w 670312"/>
              <a:gd name="connsiteY18" fmla="*/ 134489 h 580653"/>
              <a:gd name="connsiteX19" fmla="*/ 242650 w 670312"/>
              <a:gd name="connsiteY19" fmla="*/ 0 h 58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70312" h="580653">
                <a:moveTo>
                  <a:pt x="603423" y="0"/>
                </a:moveTo>
                <a:lnTo>
                  <a:pt x="670312" y="126662"/>
                </a:lnTo>
                <a:cubicBezTo>
                  <a:pt x="615757" y="152279"/>
                  <a:pt x="578043" y="177777"/>
                  <a:pt x="557170" y="203157"/>
                </a:cubicBezTo>
                <a:cubicBezTo>
                  <a:pt x="536297" y="228537"/>
                  <a:pt x="524674" y="258542"/>
                  <a:pt x="522302" y="293172"/>
                </a:cubicBezTo>
                <a:lnTo>
                  <a:pt x="670312" y="293172"/>
                </a:lnTo>
                <a:lnTo>
                  <a:pt x="670312" y="580653"/>
                </a:lnTo>
                <a:lnTo>
                  <a:pt x="360772" y="580653"/>
                </a:lnTo>
                <a:lnTo>
                  <a:pt x="360772" y="342272"/>
                </a:lnTo>
                <a:cubicBezTo>
                  <a:pt x="360772" y="254510"/>
                  <a:pt x="379036" y="185249"/>
                  <a:pt x="415564" y="134489"/>
                </a:cubicBezTo>
                <a:cubicBezTo>
                  <a:pt x="452092" y="83729"/>
                  <a:pt x="514712" y="38900"/>
                  <a:pt x="603423" y="0"/>
                </a:cubicBezTo>
                <a:close/>
                <a:moveTo>
                  <a:pt x="242650" y="0"/>
                </a:moveTo>
                <a:lnTo>
                  <a:pt x="309539" y="126662"/>
                </a:lnTo>
                <a:cubicBezTo>
                  <a:pt x="254985" y="152279"/>
                  <a:pt x="217271" y="177777"/>
                  <a:pt x="196397" y="203157"/>
                </a:cubicBezTo>
                <a:cubicBezTo>
                  <a:pt x="175524" y="228537"/>
                  <a:pt x="163902" y="258542"/>
                  <a:pt x="161530" y="293172"/>
                </a:cubicBezTo>
                <a:lnTo>
                  <a:pt x="309539" y="293172"/>
                </a:lnTo>
                <a:lnTo>
                  <a:pt x="309539" y="580653"/>
                </a:lnTo>
                <a:lnTo>
                  <a:pt x="0" y="580653"/>
                </a:lnTo>
                <a:lnTo>
                  <a:pt x="0" y="342272"/>
                </a:lnTo>
                <a:cubicBezTo>
                  <a:pt x="0" y="254510"/>
                  <a:pt x="18264" y="185249"/>
                  <a:pt x="54792" y="134489"/>
                </a:cubicBezTo>
                <a:cubicBezTo>
                  <a:pt x="91320" y="83729"/>
                  <a:pt x="153940" y="38900"/>
                  <a:pt x="24265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53D28CB-776F-973F-CD81-6516E29308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5266458"/>
              </p:ext>
            </p:extLst>
          </p:nvPr>
        </p:nvGraphicFramePr>
        <p:xfrm>
          <a:off x="6400060" y="1412346"/>
          <a:ext cx="5360140" cy="5348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637706CF-6601-CAD0-B484-A9C2D665198D}"/>
              </a:ext>
            </a:extLst>
          </p:cNvPr>
          <p:cNvSpPr/>
          <p:nvPr/>
        </p:nvSpPr>
        <p:spPr>
          <a:xfrm>
            <a:off x="2913321" y="26987"/>
            <a:ext cx="9124065" cy="10362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Consultarea copiilor din serviciile rezidentiale privind condi</a:t>
            </a:r>
            <a:r>
              <a:rPr lang="ro-RO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ți</a:t>
            </a:r>
            <a:r>
              <a:rPr lang="it-IT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de via</a:t>
            </a:r>
            <a:r>
              <a:rPr lang="ro-RO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ță</a:t>
            </a:r>
            <a:r>
              <a:rPr lang="it-IT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it-IT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pregatirea pentru viitor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50E08F67-794D-68AB-4615-93CDB4F206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4967165"/>
              </p:ext>
            </p:extLst>
          </p:nvPr>
        </p:nvGraphicFramePr>
        <p:xfrm>
          <a:off x="485367" y="1412346"/>
          <a:ext cx="5456201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0447C3BD-30E5-25B3-924E-818C42FE791A}"/>
              </a:ext>
            </a:extLst>
          </p:cNvPr>
          <p:cNvSpPr/>
          <p:nvPr/>
        </p:nvSpPr>
        <p:spPr>
          <a:xfrm>
            <a:off x="366046" y="0"/>
            <a:ext cx="2547275" cy="157852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E42BC9-68EF-BDC9-0F50-D91FA8A4F9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502" y="224474"/>
            <a:ext cx="1526201" cy="114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05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2158409"/>
            <a:ext cx="3714704" cy="928459"/>
          </a:xfrm>
        </p:spPr>
        <p:txBody>
          <a:bodyPr/>
          <a:lstStyle/>
          <a:p>
            <a:pPr lvl="1"/>
            <a:endParaRPr lang="ro-RO" dirty="0"/>
          </a:p>
          <a:p>
            <a:pPr lvl="1"/>
            <a:endParaRPr lang="ro-RO" dirty="0"/>
          </a:p>
        </p:txBody>
      </p:sp>
      <p:sp>
        <p:nvSpPr>
          <p:cNvPr id="11" name="Content Placeholder 10"/>
          <p:cNvSpPr>
            <a:spLocks noGrp="1"/>
          </p:cNvSpPr>
          <p:nvPr>
            <p:ph idx="14"/>
          </p:nvPr>
        </p:nvSpPr>
        <p:spPr>
          <a:xfrm>
            <a:off x="4168631" y="2158409"/>
            <a:ext cx="3840480" cy="1629164"/>
          </a:xfrm>
        </p:spPr>
        <p:txBody>
          <a:bodyPr/>
          <a:lstStyle/>
          <a:p>
            <a:pPr>
              <a:spcAft>
                <a:spcPts val="2400"/>
              </a:spcAft>
            </a:pPr>
            <a:endParaRPr lang="ro-RO" sz="1600" dirty="0">
              <a:solidFill>
                <a:srgbClr val="7030A0"/>
              </a:solidFill>
            </a:endParaRPr>
          </a:p>
          <a:p>
            <a:pPr>
              <a:spcAft>
                <a:spcPts val="2400"/>
              </a:spcAft>
            </a:pPr>
            <a:endParaRPr lang="ro-RO" sz="1600" dirty="0">
              <a:solidFill>
                <a:srgbClr val="7030A0"/>
              </a:solidFill>
            </a:endParaRPr>
          </a:p>
          <a:p>
            <a:pPr>
              <a:spcAft>
                <a:spcPts val="2400"/>
              </a:spcAft>
            </a:pPr>
            <a:endParaRPr lang="en-US" sz="1600" dirty="0">
              <a:solidFill>
                <a:srgbClr val="7030A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2879003" y="419100"/>
            <a:ext cx="9084398" cy="1037560"/>
          </a:xfrm>
        </p:spPr>
        <p:txBody>
          <a:bodyPr>
            <a:noAutofit/>
          </a:bodyPr>
          <a:lstStyle/>
          <a:p>
            <a:pPr algn="ctr"/>
            <a:r>
              <a:rPr lang="ro-RO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Condițiile de viață din apartamentul rezidențial</a:t>
            </a:r>
            <a:endParaRPr lang="en-US" sz="24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4"/>
          </p:nvPr>
        </p:nvSpPr>
        <p:spPr>
          <a:xfrm>
            <a:off x="11432913" y="6316156"/>
            <a:ext cx="498402" cy="365125"/>
          </a:xfrm>
        </p:spPr>
        <p:txBody>
          <a:bodyPr/>
          <a:lstStyle/>
          <a:p>
            <a:fld id="{5AE1514C-5E56-4738-A1FF-4B1CFD2A3E36}" type="slidenum">
              <a:rPr lang="en-US" smtClean="0"/>
              <a:t>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04360" y="3552562"/>
            <a:ext cx="338328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8353136" y="3515410"/>
            <a:ext cx="338328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70512" y="3533698"/>
            <a:ext cx="338328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D7CF428-E6F0-3D5B-765D-08530A76E0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75010"/>
              </p:ext>
            </p:extLst>
          </p:nvPr>
        </p:nvGraphicFramePr>
        <p:xfrm>
          <a:off x="391831" y="2667981"/>
          <a:ext cx="3540642" cy="4013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B3CBE71A-BAA2-BB60-138B-B5A729457E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632" y="0"/>
            <a:ext cx="1695361" cy="1386003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E5F8755-9203-5753-5FDF-8F5AF020FD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7216929"/>
              </p:ext>
            </p:extLst>
          </p:nvPr>
        </p:nvGraphicFramePr>
        <p:xfrm>
          <a:off x="3853791" y="2636874"/>
          <a:ext cx="4155319" cy="4169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58786C26-E5FC-BC67-B83F-36B3E17C72E3}"/>
              </a:ext>
            </a:extLst>
          </p:cNvPr>
          <p:cNvSpPr/>
          <p:nvPr/>
        </p:nvSpPr>
        <p:spPr>
          <a:xfrm>
            <a:off x="4168631" y="2655162"/>
            <a:ext cx="3619009" cy="7738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Cât</a:t>
            </a: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mulțumit</a:t>
            </a: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/ă </a:t>
            </a:r>
            <a:r>
              <a:rPr lang="en-US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ești</a:t>
            </a: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spatiul</a:t>
            </a: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personal ( camera, </a:t>
            </a:r>
            <a:r>
              <a:rPr lang="en-US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patul</a:t>
            </a: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dulapul</a:t>
            </a: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78A4D7-A8B1-D3DD-C86A-FD5E88DA5F2C}"/>
              </a:ext>
            </a:extLst>
          </p:cNvPr>
          <p:cNvSpPr/>
          <p:nvPr/>
        </p:nvSpPr>
        <p:spPr>
          <a:xfrm>
            <a:off x="8245269" y="2655162"/>
            <a:ext cx="3187643" cy="6874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Cât</a:t>
            </a: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mulțumit</a:t>
            </a:r>
            <a:r>
              <a:rPr lang="ro-RO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/ă</a:t>
            </a: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ești</a:t>
            </a: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meniul</a:t>
            </a: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zilnic</a:t>
            </a: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BAEDA9D0-A166-F4D4-EE20-B35C08A787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9203610"/>
              </p:ext>
            </p:extLst>
          </p:nvPr>
        </p:nvGraphicFramePr>
        <p:xfrm>
          <a:off x="8353136" y="3570850"/>
          <a:ext cx="3079776" cy="3110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107168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32 -4.44444E-6 L 1.04167E-6 -4.44444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33 -4.44444E-6 L 3.95833E-6 -4.44444E-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32 -4.44444E-6 L -2.5E-6 -4.44444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5" grpId="0" animBg="1"/>
      <p:bldP spid="15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D175C7AF-2BD1-6FBC-6BB8-39FF2B2EE9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1548720"/>
              </p:ext>
            </p:extLst>
          </p:nvPr>
        </p:nvGraphicFramePr>
        <p:xfrm>
          <a:off x="501805" y="3077738"/>
          <a:ext cx="4906624" cy="3372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EC477358-4577-2243-5982-C41C00E25CB9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3952963918"/>
              </p:ext>
            </p:extLst>
          </p:nvPr>
        </p:nvGraphicFramePr>
        <p:xfrm>
          <a:off x="6783572" y="3256156"/>
          <a:ext cx="4780243" cy="3209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" name="Content Placeholder 46"/>
          <p:cNvSpPr>
            <a:spLocks noGrp="1"/>
          </p:cNvSpPr>
          <p:nvPr>
            <p:ph idx="15"/>
          </p:nvPr>
        </p:nvSpPr>
        <p:spPr>
          <a:xfrm>
            <a:off x="1037063" y="2243470"/>
            <a:ext cx="3481773" cy="563231"/>
          </a:xfrm>
        </p:spPr>
        <p:txBody>
          <a:bodyPr>
            <a:normAutofit fontScale="85000" lnSpcReduction="20000"/>
          </a:bodyPr>
          <a:lstStyle/>
          <a:p>
            <a:r>
              <a:rPr lang="ro-RO" sz="1600" b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Parerea ta este ascultată când se iau decizii </a:t>
            </a:r>
            <a:r>
              <a:rPr lang="ro-RO" sz="1800" b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legate</a:t>
            </a:r>
            <a:r>
              <a:rPr lang="ro-RO" sz="1600" b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viata ta de zi cu zi?</a:t>
            </a:r>
            <a:endParaRPr lang="en-US" sz="1600" b="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Content Placeholder 47"/>
          <p:cNvSpPr>
            <a:spLocks noGrp="1"/>
          </p:cNvSpPr>
          <p:nvPr>
            <p:ph idx="16"/>
          </p:nvPr>
        </p:nvSpPr>
        <p:spPr>
          <a:xfrm>
            <a:off x="7208875" y="2243470"/>
            <a:ext cx="4151082" cy="341632"/>
          </a:xfrm>
        </p:spPr>
        <p:txBody>
          <a:bodyPr>
            <a:normAutofit fontScale="85000" lnSpcReduction="20000"/>
          </a:bodyPr>
          <a:lstStyle/>
          <a:p>
            <a:r>
              <a:rPr lang="ro-RO" sz="1600" b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cine apelezi </a:t>
            </a:r>
            <a:r>
              <a:rPr lang="ro-RO" sz="1800" b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când</a:t>
            </a:r>
            <a:r>
              <a:rPr lang="ro-RO" sz="1600" b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 o problemă?</a:t>
            </a:r>
            <a:endParaRPr lang="en-US" sz="1600" b="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593805" y="470361"/>
            <a:ext cx="7230140" cy="480131"/>
          </a:xfrm>
        </p:spPr>
        <p:txBody>
          <a:bodyPr/>
          <a:lstStyle/>
          <a:p>
            <a:r>
              <a:rPr lang="en-US" sz="28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Participarea</a:t>
            </a:r>
            <a:r>
              <a:rPr lang="en-US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 luarea deciziilor</a:t>
            </a:r>
            <a:endParaRPr lang="en-US" sz="28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89D57A-99A3-EE9E-494B-FB81153F0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96" y="176719"/>
            <a:ext cx="1733012" cy="141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5690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ontent Placeholder 20">
            <a:extLst>
              <a:ext uri="{FF2B5EF4-FFF2-40B4-BE49-F238E27FC236}">
                <a16:creationId xmlns:a16="http://schemas.microsoft.com/office/drawing/2014/main" id="{29275C1F-477E-8F5C-5B71-C42FF2E0B5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959980"/>
              </p:ext>
            </p:extLst>
          </p:nvPr>
        </p:nvGraphicFramePr>
        <p:xfrm>
          <a:off x="435936" y="3402420"/>
          <a:ext cx="5018566" cy="2966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DFE6E2-5817-A3ED-256C-B33D68806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26" name="Content Placeholder 25">
            <a:extLst>
              <a:ext uri="{FF2B5EF4-FFF2-40B4-BE49-F238E27FC236}">
                <a16:creationId xmlns:a16="http://schemas.microsoft.com/office/drawing/2014/main" id="{D8F8DF28-26C2-2E55-F6F4-9ADFE0DC674A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1580495930"/>
              </p:ext>
            </p:extLst>
          </p:nvPr>
        </p:nvGraphicFramePr>
        <p:xfrm>
          <a:off x="6581553" y="3423684"/>
          <a:ext cx="5114261" cy="2881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8F25DFA-51E8-350B-5181-FAB62849F84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42260" y="2577396"/>
            <a:ext cx="4859080" cy="835655"/>
          </a:xfrm>
        </p:spPr>
        <p:txBody>
          <a:bodyPr/>
          <a:lstStyle/>
          <a:p>
            <a:r>
              <a:rPr lang="ro-RO" sz="1600" b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Cât de pregătit/ă te simți pentru momentul în care vei părasi sistemul de protecție</a:t>
            </a:r>
            <a:endParaRPr lang="en-US" sz="1600" b="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BFCDAC0-C444-C36F-8D44-48A8DF9096F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570921" y="2594344"/>
            <a:ext cx="4380614" cy="648585"/>
          </a:xfrm>
        </p:spPr>
        <p:txBody>
          <a:bodyPr/>
          <a:lstStyle/>
          <a:p>
            <a:r>
              <a:rPr lang="ro-RO" sz="1600" b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 consideri ca ai nevoie de sprijin?</a:t>
            </a:r>
            <a:endParaRPr lang="en-US" sz="1600" b="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CB7CE7-EB85-E37C-071F-EE9E334203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06995" y="470361"/>
            <a:ext cx="8910084" cy="535531"/>
          </a:xfrm>
        </p:spPr>
        <p:txBody>
          <a:bodyPr/>
          <a:lstStyle/>
          <a:p>
            <a:r>
              <a:rPr lang="ro-RO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Pregătirea</a:t>
            </a:r>
            <a:r>
              <a:rPr lang="ro-RO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pentru viitor și viața independentă</a:t>
            </a:r>
            <a:endParaRPr lang="en-US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9D9B53F-6304-542C-DE09-2EACA3C27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286" y="103145"/>
            <a:ext cx="1683919" cy="137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63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40115E96-B7EC-C276-293C-5133F846CA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132963"/>
              </p:ext>
            </p:extLst>
          </p:nvPr>
        </p:nvGraphicFramePr>
        <p:xfrm>
          <a:off x="329609" y="1924050"/>
          <a:ext cx="11515061" cy="4593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B621A4-F7B7-2380-C5C2-3DCCB4061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EB4E271-9E90-9D18-03F6-6F8CFF0CA9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2474" y="470361"/>
            <a:ext cx="9260959" cy="867930"/>
          </a:xfrm>
        </p:spPr>
        <p:txBody>
          <a:bodyPr/>
          <a:lstStyle/>
          <a:p>
            <a:r>
              <a:rPr lang="ro-RO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Dacă ai putea schimba o singura regulă sau lucru în apartamentul rezidențial, care ar fi aceea?</a:t>
            </a:r>
            <a:endParaRPr lang="en-US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436013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  <wetp:taskpane dockstate="right" visibility="0" width="438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5C9A7C7C-157D-4F3D-901A-3A2D500A7979}">
  <we:reference id="wa200003891" version="1.0.0.1" store="en-US" storeType="OMEX"/>
  <we:alternateReferences>
    <we:reference id="wa200003891" version="1.0.0.1" store="wa200003891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49A04DCE-D96E-4722-B379-DE2D741CA554}">
  <we:reference id="wa200003052" version="7.0.0.0" store="en-US" storeType="OMEX"/>
  <we:alternateReferences>
    <we:reference id="wa200003052" version="7.0.0.0" store="WA200003052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480f6609812271f56e53f2aff71704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b48d77c16982ba2890c3fe2b4c067b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0CA71C-6B24-463C-853F-076A02E27C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2E6351-E64A-42DD-A554-7DF75222212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B1C2FF92-1ACE-4D23-9586-85906FF02F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435</TotalTime>
  <Words>211</Words>
  <Application>Microsoft Office PowerPoint</Application>
  <PresentationFormat>Widescreen</PresentationFormat>
  <Paragraphs>30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Arial</vt:lpstr>
      <vt:lpstr>Arial Black</vt:lpstr>
      <vt:lpstr>Calibri</vt:lpstr>
      <vt:lpstr>Neue Haas Grotesk Text Pro</vt:lpstr>
      <vt:lpstr>Segoe UI</vt:lpstr>
      <vt:lpstr>Segoe UI Black</vt:lpstr>
      <vt:lpstr>Segoe UI Semibold</vt:lpstr>
      <vt:lpstr>Segoe UI Semilight</vt:lpstr>
      <vt:lpstr>System Font Regular</vt:lpstr>
      <vt:lpstr>Times New Roman</vt:lpstr>
      <vt:lpstr>Wingdings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Nicoleta Cojocaru</dc:creator>
  <cp:keywords/>
  <dc:description/>
  <cp:lastModifiedBy>Nicoleta Cojocaru</cp:lastModifiedBy>
  <cp:revision>13</cp:revision>
  <dcterms:created xsi:type="dcterms:W3CDTF">2026-09-14T08:51:55Z</dcterms:created>
  <dcterms:modified xsi:type="dcterms:W3CDTF">2026-09-16T11:36:30Z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